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3"/>
  </p:notesMasterIdLst>
  <p:sldIdLst>
    <p:sldId id="618" r:id="rId3"/>
    <p:sldId id="410" r:id="rId4"/>
    <p:sldId id="258" r:id="rId5"/>
    <p:sldId id="554" r:id="rId6"/>
    <p:sldId id="477" r:id="rId7"/>
    <p:sldId id="735" r:id="rId8"/>
    <p:sldId id="736" r:id="rId9"/>
    <p:sldId id="737" r:id="rId10"/>
    <p:sldId id="727" r:id="rId11"/>
    <p:sldId id="728" r:id="rId12"/>
    <p:sldId id="738" r:id="rId13"/>
    <p:sldId id="729" r:id="rId14"/>
    <p:sldId id="700" r:id="rId15"/>
    <p:sldId id="671" r:id="rId16"/>
    <p:sldId id="739" r:id="rId17"/>
    <p:sldId id="731" r:id="rId18"/>
    <p:sldId id="732" r:id="rId19"/>
    <p:sldId id="740" r:id="rId20"/>
    <p:sldId id="733" r:id="rId21"/>
    <p:sldId id="74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13</a:t>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3104761"/>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视觉障碍儿童的特征</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感知觉特点</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觉在人的感知活动中起着主导作用。通过视觉，人们可以感知物体的形状、大小、色彩、明暗、动态变化、方向以及物体之间的关系和联系，并对物体产生三维空间的认识。由于视觉的限制，视觉障碍儿童的感知活动主要依靠听觉、触觉、味觉、嗅觉等感觉功能。特别是听觉，这是视觉障碍儿童获得信息的主要渠道。触摸觉也是视觉障碍儿童认识外界事物、获得外界信息的重要渠道之一。</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4879926"/>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语言和思维特点</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正常儿童是通过听、阅读、看动作和面部表情获取语言的。他们最初的语言表达是咿呀声，然后是模仿父母与周围其他人的语言表达自己。视障儿童获取语言的方法和正常儿童基本相同，但他们的语言概念不是通过阅读和视觉输入获得的。因此，视障儿童使用的词汇缺乏感性的基础，缺少视觉形象，常出现词与视觉形象相互脱节的现象，不能准确地把握一些视觉性词汇的内涵。他们较难理解诸如交通工具的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汇、象征词汇等。</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同时，视障儿童在概念形成方面往往存在较大的困难。因为他们没有具体事物的视觉经验，也就很难建立视觉表象，更不能像正常儿童那样借助事物的表象进行比较，达到对事物本质属性的认识。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887256850"/>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3427926"/>
          </a:xfrm>
          <a:prstGeom prst="rect">
            <a:avLst/>
          </a:prstGeom>
          <a:noFill/>
          <a:ln w="9525">
            <a:noFill/>
          </a:ln>
        </p:spPr>
        <p:txBody>
          <a:bodyPr wrap="square">
            <a:spAutoFit/>
          </a:bodyPr>
          <a:lstStyle/>
          <a:p>
            <a:pPr algn="l">
              <a:lnSpc>
                <a:spcPct val="150000"/>
              </a:lnSpc>
              <a:buClrTx/>
              <a:buSzTx/>
              <a:buNone/>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3.个性特点：</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并不是所有的视觉障碍儿童都有个性和社会问题，但是由于视觉障碍，他们的活动受到限制，得到的经验非常有限，一些视觉障碍儿童甚至表现出被动和依赖的状态。有关研究表明，视觉障碍儿童对失明能作出良好的心理调整，能正确对待自己的局限性，表现出积极向上的精神。他们的情绪、情感的深刻性较好，通过教育能形成较好的理智感，即从深刻的认识活动中培养起一种比较稳定的、深刻的情绪体验。但是，视觉障碍学生的情绪倾向于消极。视觉障碍儿童的独立意向较差，自制力较好。在与人交往方面，他们一般不主动和别人交往，显得比较孤独。</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视觉障碍儿童的教育</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视觉障碍儿童的教育</a:t>
            </a:r>
          </a:p>
        </p:txBody>
      </p:sp>
      <p:sp>
        <p:nvSpPr>
          <p:cNvPr id="100" name="文本框 99"/>
          <p:cNvSpPr txBox="1"/>
          <p:nvPr/>
        </p:nvSpPr>
        <p:spPr>
          <a:xfrm>
            <a:off x="970915" y="1210310"/>
            <a:ext cx="10483850" cy="4072012"/>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教育安置</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颁布的《国家教育委员会关于开展残疾儿童少年随班就读工作的试行办法》中规定，盲和低视力的残疾儿童少年是随班就读的对象之一。因此，我国现行的视觉障碍学生教育安置有随班就读、特教班（特殊教育班级，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特教班</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盲校或低视力学校等形式。近些年来，随着融合教育的发展，我国在相关政策文件中将随班就读作为视觉障碍学生的优先安置方式。在随班就读安置中，巡回指导教师扮演着重要的角色。对普通班级教师来说，巡回指导教师是非常重要的。</a:t>
            </a:r>
          </a:p>
          <a:p>
            <a:pPr>
              <a:lnSpc>
                <a:spcPct val="150000"/>
              </a:lnSpc>
            </a:pPr>
            <a:endParaRPr lang="en-US" sz="2100" b="1"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视觉障碍儿童的教育</a:t>
            </a:r>
          </a:p>
        </p:txBody>
      </p:sp>
      <p:sp>
        <p:nvSpPr>
          <p:cNvPr id="100" name="文本框 99"/>
          <p:cNvSpPr txBox="1"/>
          <p:nvPr/>
        </p:nvSpPr>
        <p:spPr>
          <a:xfrm>
            <a:off x="970915" y="1210310"/>
            <a:ext cx="10483850" cy="1973682"/>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视觉障碍儿童教学的通用原则</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）具体的体验</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有严重视觉障碍的儿童，学习主要依靠听觉和触觉。</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）结合经验</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视觉经验往往要结合知识。</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）做中学</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为了让视觉障碍儿童从环境中学习，必须鼓励他们探索环境。</a:t>
            </a:r>
          </a:p>
        </p:txBody>
      </p:sp>
    </p:spTree>
    <p:extLst>
      <p:ext uri="{BB962C8B-B14F-4D97-AF65-F5344CB8AC3E}">
        <p14:creationId xmlns:p14="http://schemas.microsoft.com/office/powerpoint/2010/main" val="1111114696"/>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视觉障碍儿童的教育</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课程</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盲校课程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盲校的教育属于基础教育，是普及九年义务教育的组成部分。视觉障碍儿童身心发展的基本规律与正常儿童一致，但由于视觉方面的缺陷而具有特殊性。因此，教育部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月颁布了《盲校义务教育课程设置实验方案》，规定了培养目标、课程设置原则、课程设置，并作了相关说明。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年，教育部颁布了《盲校义务教育课程标准（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年版）》，对盲校课程的具体内容、实施形式、课程评价以及教材等方面作了详细的规定。</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）视觉障碍学生的培养目标</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）盲校课程设置的原则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普遍性与特殊性相结合的原则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继承、借鉴与发展相结合的原则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面向全体与照顾差异相结合的原则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综合课程与分科课程相结合的原则。</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）盲校课程设置</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整体设置九年一贯的视力残疾儿童义务教育课程，包括国家安排课</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3"/>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视觉障碍儿童的教育</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程和地方与学校安排课程两部分，以国家安排课程为主，地方、学校安排课程为辅；既开设普通学校的一般性课程，也设置必要的特殊性课程。课程内容涉及：人文与社会、语言与文学、体育与健康、数学、科学、艺术、技术、康复、综合实践活动等九个学习领域。</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）盲校课程标准</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《盲校义务教育课程标准（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年版）》将盲校课程标准分为以下几类：</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思想与品德类；</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文科类；</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理科类；</a:t>
            </a:r>
            <a:r>
              <a:rPr lang="en-US" sz="2100" dirty="0">
                <a:solidFill>
                  <a:schemeClr val="tx1">
                    <a:lumMod val="75000"/>
                    <a:lumOff val="25000"/>
                  </a:schemeClr>
                </a:solidFill>
                <a:latin typeface="Arial" panose="020B0604020202020204" pitchFamily="34" charset="0"/>
                <a:ea typeface="微软雅黑" panose="020B0503020204020204" pitchFamily="34" charset="-122"/>
              </a:rPr>
              <a:t>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音体美类；</a:t>
            </a:r>
            <a:r>
              <a:rPr lang="en-US" sz="2100" dirty="0">
                <a:solidFill>
                  <a:schemeClr val="tx1">
                    <a:lumMod val="75000"/>
                    <a:lumOff val="25000"/>
                  </a:schemeClr>
                </a:solidFill>
                <a:latin typeface="Arial" panose="020B0604020202020204" pitchFamily="34" charset="0"/>
                <a:ea typeface="微软雅黑" panose="020B0503020204020204" pitchFamily="34" charset="-122"/>
              </a:rPr>
              <a:t>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特殊课程类。总的来说，盲校课程标准有以下几个方面的特点：</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落实</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全面发展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方针，研制了普通学校所有学科的相应盲校标准。</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强调可持续发展，课程标准的学科难度与普校一致。</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体现特殊性，开设了补偿缺陷和开发潜能的特殊课程。</a:t>
            </a:r>
            <a:r>
              <a:rPr lang="en-US" sz="2100" dirty="0">
                <a:solidFill>
                  <a:schemeClr val="tx1">
                    <a:lumMod val="75000"/>
                    <a:lumOff val="25000"/>
                  </a:schemeClr>
                </a:solidFill>
                <a:latin typeface="Arial" panose="020B0604020202020204" pitchFamily="34" charset="0"/>
                <a:ea typeface="微软雅黑" panose="020B0503020204020204" pitchFamily="34" charset="-122"/>
              </a:rPr>
              <a:t>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尊重视觉障碍学生的两重性，每门普通课程都渗透特殊任务。</a:t>
            </a:r>
            <a:r>
              <a:rPr lang="en-US" sz="2100" dirty="0">
                <a:solidFill>
                  <a:schemeClr val="tx1">
                    <a:lumMod val="75000"/>
                    <a:lumOff val="25000"/>
                  </a:schemeClr>
                </a:solidFill>
                <a:latin typeface="Arial" panose="020B0604020202020204" pitchFamily="34" charset="0"/>
                <a:ea typeface="微软雅黑" panose="020B0503020204020204" pitchFamily="34" charset="-122"/>
              </a:rPr>
              <a:t>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关注差异，分类指导、分层要求，面向所有视觉障碍学生。</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）盲校课程评价：实行学生学业成绩与成长记录相结合的综合评价方式。</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视觉障碍儿童的教育</a:t>
            </a:r>
          </a:p>
        </p:txBody>
      </p:sp>
      <p:sp>
        <p:nvSpPr>
          <p:cNvPr id="100" name="文本框 99"/>
          <p:cNvSpPr txBox="1"/>
          <p:nvPr/>
        </p:nvSpPr>
        <p:spPr>
          <a:xfrm>
            <a:off x="970915" y="1210310"/>
            <a:ext cx="10483850" cy="2601546"/>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随班就读课程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随班就读视觉障碍儿童的课程与普通教育的课程一致，从小学到高中都应当按照国家和地区规定的相应课程进行教授。如果随班就读学生有特别的需要，学校可以提供特别帮助。</a:t>
            </a:r>
          </a:p>
          <a:p>
            <a:pPr>
              <a:lnSpc>
                <a:spcPct val="150000"/>
              </a:lnSpc>
            </a:pP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8974206"/>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视觉障碍儿童的教育</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教学策略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用印刷体和盲文交流：</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有些视觉障碍学生可以同时学习印刷体和盲文。</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听读法</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听读法利用盒式录音带或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将各类教材及业余读物制成有声教材，以代替电子书籍和大字课本。</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多重感官法</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多重感官法又称感官并用法，是盲校普遍采用的教学策略。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类比推理法</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类比推理法是运用视觉障碍儿童已熟悉的或用其他感官能够感受到的类似事物，进行比较推理，使其认识事物的方法。</a:t>
            </a:r>
          </a:p>
        </p:txBody>
      </p:sp>
      <p:sp>
        <p:nvSpPr>
          <p:cNvPr id="10" name="文本框 9">
            <a:extLst>
              <a:ext uri="{FF2B5EF4-FFF2-40B4-BE49-F238E27FC236}">
                <a16:creationId xmlns:a16="http://schemas.microsoft.com/office/drawing/2014/main" id="{65BC2DB1-76F0-4140-8C44-6BAEB6795559}"/>
              </a:ext>
            </a:extLst>
          </p:cNvPr>
          <p:cNvSpPr txBox="1"/>
          <p:nvPr/>
        </p:nvSpPr>
        <p:spPr>
          <a:xfrm>
            <a:off x="970915" y="4687606"/>
            <a:ext cx="10483850" cy="519438"/>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凸线图示法</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凸线图示法是一种变视觉感受途径为触觉感受途径的教学策略。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第七章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视觉障碍儿童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视觉障碍儿童的教育</a:t>
            </a:r>
          </a:p>
        </p:txBody>
      </p:sp>
      <p:sp>
        <p:nvSpPr>
          <p:cNvPr id="100" name="文本框 99"/>
          <p:cNvSpPr txBox="1"/>
          <p:nvPr/>
        </p:nvSpPr>
        <p:spPr>
          <a:xfrm>
            <a:off x="970915" y="1210310"/>
            <a:ext cx="10483850" cy="4074257"/>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技术</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定向行走</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视觉障碍儿童面临的一个巨大的限制，就是如何在环境中确定方位与行走。</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辅助技术</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科技使印刷体语言转变成口语和盲文，它很容易地把交流的一种方式换成另一种方式，例如盲文可以转换成印刷体，印刷体也可以变成盲文。</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计算机的应用：</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辅助技术使视觉障碍学生使用个人计算机成为可能，也为视觉障碍个体的教育、工作、交流及个体娱乐提供了大量的机会。这些技术包括：放大屏幕形象的软硬件设备；能够识别并执行使用者声音命令的语言辨别软件；可以把文本文件转化为人工合成语言的软件。</a:t>
            </a:r>
          </a:p>
        </p:txBody>
      </p:sp>
    </p:spTree>
    <p:extLst>
      <p:ext uri="{BB962C8B-B14F-4D97-AF65-F5344CB8AC3E}">
        <p14:creationId xmlns:p14="http://schemas.microsoft.com/office/powerpoint/2010/main" val="1338724"/>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406005" y="353949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视觉障碍儿童的教育</a:t>
            </a:r>
            <a:endParaRPr lang="zh-CN" altLang="en-US" sz="2200" b="1" dirty="0">
              <a:solidFill>
                <a:srgbClr val="FF0000"/>
              </a:solidFill>
              <a:latin typeface="方正黑体简体" panose="02000000000000000000" pitchFamily="2" charset="-122"/>
              <a:ea typeface="方正黑体简体" panose="02000000000000000000" pitchFamily="2" charset="-122"/>
              <a:cs typeface="+mn-ea"/>
              <a:sym typeface="+mn-lt"/>
            </a:endParaRPr>
          </a:p>
        </p:txBody>
      </p:sp>
      <p:sp>
        <p:nvSpPr>
          <p:cNvPr id="3" name="TextBox 12"/>
          <p:cNvSpPr txBox="1"/>
          <p:nvPr>
            <p:custDataLst>
              <p:tags r:id="rId2"/>
            </p:custDataLst>
          </p:nvPr>
        </p:nvSpPr>
        <p:spPr>
          <a:xfrm>
            <a:off x="7319645" y="263525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视觉障碍概述</a:t>
            </a:r>
          </a:p>
        </p:txBody>
      </p:sp>
      <p:sp>
        <p:nvSpPr>
          <p:cNvPr id="4" name="TextBox 14"/>
          <p:cNvSpPr txBox="1"/>
          <p:nvPr>
            <p:custDataLst>
              <p:tags r:id="rId3"/>
            </p:custDataLst>
          </p:nvPr>
        </p:nvSpPr>
        <p:spPr>
          <a:xfrm>
            <a:off x="6284595" y="2635250"/>
            <a:ext cx="158750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endParaRPr lang="zh-CN" altLang="en-US" sz="4500" dirty="0">
              <a:solidFill>
                <a:schemeClr val="bg2">
                  <a:lumMod val="75000"/>
                </a:schemeClr>
              </a:solidFill>
              <a:latin typeface="方正黑体简体" panose="02000000000000000000" pitchFamily="2" charset="-122"/>
              <a:ea typeface="方正黑体简体" panose="02000000000000000000" pitchFamily="2" charset="-122"/>
              <a:cs typeface="+mn-ea"/>
              <a:sym typeface="+mn-lt"/>
            </a:endParaRPr>
          </a:p>
        </p:txBody>
      </p:sp>
      <p:sp>
        <p:nvSpPr>
          <p:cNvPr id="5" name="TextBox 14"/>
          <p:cNvSpPr txBox="1"/>
          <p:nvPr>
            <p:custDataLst>
              <p:tags r:id="rId4"/>
            </p:custDataLst>
          </p:nvPr>
        </p:nvSpPr>
        <p:spPr>
          <a:xfrm>
            <a:off x="6364605" y="3539490"/>
            <a:ext cx="158750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endParaRPr lang="zh-CN" altLang="en-US" sz="4500" dirty="0">
              <a:solidFill>
                <a:schemeClr val="bg2">
                  <a:lumMod val="75000"/>
                </a:schemeClr>
              </a:solidFill>
              <a:latin typeface="方正黑体简体" panose="02000000000000000000" pitchFamily="2" charset="-122"/>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视觉障碍概述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364617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视觉障碍的概念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视觉障碍又称视觉缺陷、视力残疾。我国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第二次全国残疾人抽样调查残疾标准》中规定：视力残疾是指由于各种原因导致双眼视力低下并且不能矫正或视野缩小，以致影响其日常生活和社会参与。视力残疾包括盲及低视力。此定义中要注意以下两点：</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由于各种原因导致双眼视力障碍或视野缩小。</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由于上述的原因，视觉障碍个体很难从事一般人所能从事的工作、学习或其他活动。</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视觉障碍的鉴定与分类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视觉障碍的鉴定</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视力是否正常，需经过中心视力和视野的检查。中心视力的检查分为近视力检查和远视力检查。近视力检查也称调节机能或阅读视力的检查，主要是检查两眼受调节作用下的视力敏度。一般使用国际标准近视力表或标准对数近视力表。近视力检查是评价一个儿童能否阅读的重要依据。远视力检查是指中央凹处视力机能的检查，这种检查又分为视力表检查及实物检查两种。视力表检查基本是用标准对数远视力表测试视力。以上是儿童视觉方面常规的检查与鉴定。对于一个有视觉障碍的儿童，确定其能否阅读使用印刷体文字，还要注意其实际的用眼能力，即开展功能性视觉评估。对视觉障碍儿童进行功能性视觉评估，可以理解其在日常生活情境中使用残余视力的情况，以帮助视觉障碍儿童选择适宜的学习媒介，拟定最适宜的个别化教育计划，设计适宜的教学活动等。</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396938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视觉障碍的分类</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年《第二次全国残疾人抽样调查残疾标准》把视觉障碍分为盲和低视力两类（如表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所示）。同时又把盲和低视力再各划分为两级，这样方便辨别一个人视觉障碍的严重程度。</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盲的分级为：一级盲，优眼的最佳矫正视力低于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0.02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；或视野半径小于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度。二级盲，优眼的最佳矫正视力等于或优于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0.02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，而低于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0.05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；或视野半径小于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度。低视力也分两级：一级低视力，优眼的最佳矫正视力等于或优于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0.05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，而低于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。二级低视力，优眼的最佳矫正视力等于或优于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，而低于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3587264"/>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视觉障碍的出现率</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年世界卫生组织发布的《世界视力报告》显示，全球有超</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亿人视力受损或失明。由于各国、各地区的卫生条件、医疗设施等不同，视觉障碍的流行情况也不一样。</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年美国的统计数据显示，美国有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708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万人存在视觉障碍，其中</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万人为盲。美国教育部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年统计数据显示，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岁年龄段视觉障碍学生占所有残疾学生的比例为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左右。</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777343369"/>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视觉障碍概述</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sym typeface="+mn-ea"/>
              </a:rPr>
              <a:t>四、 视觉障碍产生的原因</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1.先天原因：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在我国，先天性因素已成为青少年致盲或低视力的主要原因。先天性因素是指儿童出生时就出现的因素。先天致盲原因主要包括家族遗传、近亲婚配、孕期原因以及其他不明原因。除了以上原因外，还有许多先天视觉障碍是某些疾病造成的，但究竟是何种病因却又无法确定。这种情况在先天因素中占有很大比例。</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2.后天因素：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后天因素包括各种出生后发生的眼疾，如眼球萎缩、角膜病、视神经萎缩等，还包括心因性疾病、眼外伤、全身性疾病和环境因素等。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54.3,&quot;top&quot;:150.1,&quot;width&quot;:435.664015748031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54.3,&quot;top&quot;:150.1,&quot;width&quot;:435.664015748031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54.3,&quot;top&quot;:150.1,&quot;width&quot;:435.664015748031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54.3,&quot;top&quot;:150.1,&quot;width&quot;:435.66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2174</Words>
  <Application>Microsoft Office PowerPoint</Application>
  <PresentationFormat>宽屏</PresentationFormat>
  <Paragraphs>86</Paragraphs>
  <Slides>20</Slides>
  <Notes>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20</vt:i4>
      </vt:variant>
    </vt:vector>
  </HeadingPairs>
  <TitlesOfParts>
    <vt:vector size="29"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26</cp:revision>
  <dcterms:created xsi:type="dcterms:W3CDTF">2025-07-02T05:50:00Z</dcterms:created>
  <dcterms:modified xsi:type="dcterms:W3CDTF">2025-08-04T00:57:19Z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69543857686A408380DA298B95345A7C_13</vt:lpwstr>
  </property>
  <property fmtid="{D5CDD505-2E9C-101B-9397-08002B2CF9AE}" pid="3" name="KSOProductBuildVer">
    <vt:lpwstr>2052-12.1.0.22215</vt:lpwstr>
  </property>
</Properties>
</file>